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69" r:id="rId16"/>
    <p:sldId id="272" r:id="rId17"/>
    <p:sldId id="270" r:id="rId18"/>
    <p:sldId id="271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0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F9FBF-9828-467C-A18F-BE8ED01AFF6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ECAC9-7711-4DA0-8870-65AB7A445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F9FBF-9828-467C-A18F-BE8ED01AFF6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ECAC9-7711-4DA0-8870-65AB7A445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F9FBF-9828-467C-A18F-BE8ED01AFF6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ECAC9-7711-4DA0-8870-65AB7A445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F9FBF-9828-467C-A18F-BE8ED01AFF6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ECAC9-7711-4DA0-8870-65AB7A445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F9FBF-9828-467C-A18F-BE8ED01AFF6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ECAC9-7711-4DA0-8870-65AB7A445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F9FBF-9828-467C-A18F-BE8ED01AFF6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ECAC9-7711-4DA0-8870-65AB7A445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F9FBF-9828-467C-A18F-BE8ED01AFF6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ECAC9-7711-4DA0-8870-65AB7A445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F9FBF-9828-467C-A18F-BE8ED01AFF6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ECAC9-7711-4DA0-8870-65AB7A445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F9FBF-9828-467C-A18F-BE8ED01AFF6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ECAC9-7711-4DA0-8870-65AB7A445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F9FBF-9828-467C-A18F-BE8ED01AFF6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ECAC9-7711-4DA0-8870-65AB7A445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F9FBF-9828-467C-A18F-BE8ED01AFF6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ECAC9-7711-4DA0-8870-65AB7A445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F9FBF-9828-467C-A18F-BE8ED01AFF6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ECAC9-7711-4DA0-8870-65AB7A445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When Allele Frequencies Stay the Same..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Solving Hardy Weinberg 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Within a population, the easiest to value to determine is q².</a:t>
            </a:r>
          </a:p>
          <a:p>
            <a:r>
              <a:rPr lang="en-US" dirty="0" smtClean="0"/>
              <a:t>q²              q               p               p²               2pq</a:t>
            </a:r>
          </a:p>
          <a:p>
            <a:endParaRPr lang="en-US" dirty="0"/>
          </a:p>
          <a:p>
            <a:r>
              <a:rPr lang="en-US" b="1" dirty="0" smtClean="0"/>
              <a:t>Within a population of butterflies, the color brown (B) is dominant over the color white (b). And, 40% of all butterflies are white. Given this simple information, which is something that is very likely to be on an exam, calculate the five variables:</a:t>
            </a:r>
          </a:p>
          <a:p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1371600" y="28194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2971800" y="28194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4572000" y="28194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6324600" y="28194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Practical Application of Hardy-Weinberg 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r>
              <a:rPr lang="en-US" dirty="0" smtClean="0"/>
              <a:t>Truly determining risk for a couple.</a:t>
            </a:r>
          </a:p>
          <a:p>
            <a:r>
              <a:rPr lang="en-US" dirty="0" smtClean="0"/>
              <a:t>What are the chances my child will have cystic fibrosis?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3200400"/>
            <a:ext cx="835612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Known: Cystic fibrosis affects 1 in 2,000 Caucasians!  </a:t>
            </a:r>
            <a:endParaRPr lang="en-US" sz="40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46482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1/2000 = 0.0005 </a:t>
            </a:r>
            <a:endParaRPr lang="en-US" sz="2800" dirty="0"/>
          </a:p>
        </p:txBody>
      </p:sp>
      <p:sp>
        <p:nvSpPr>
          <p:cNvPr id="6" name="Right Arrow 5"/>
          <p:cNvSpPr/>
          <p:nvPr/>
        </p:nvSpPr>
        <p:spPr>
          <a:xfrm>
            <a:off x="3581400" y="47244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91000" y="4648200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q²</a:t>
            </a:r>
            <a:endParaRPr lang="en-US" sz="2800" dirty="0"/>
          </a:p>
        </p:txBody>
      </p:sp>
      <p:sp>
        <p:nvSpPr>
          <p:cNvPr id="8" name="Right Arrow 7"/>
          <p:cNvSpPr/>
          <p:nvPr/>
        </p:nvSpPr>
        <p:spPr>
          <a:xfrm>
            <a:off x="4724400" y="4724400"/>
            <a:ext cx="609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486400" y="46482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q</a:t>
            </a:r>
            <a:endParaRPr lang="en-US" sz="2800" dirty="0"/>
          </a:p>
        </p:txBody>
      </p:sp>
      <p:sp>
        <p:nvSpPr>
          <p:cNvPr id="10" name="Right Arrow 9"/>
          <p:cNvSpPr/>
          <p:nvPr/>
        </p:nvSpPr>
        <p:spPr>
          <a:xfrm>
            <a:off x="5943600" y="4724400"/>
            <a:ext cx="609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629400" y="46482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</a:t>
            </a:r>
            <a:endParaRPr lang="en-US" sz="2800" dirty="0"/>
          </a:p>
        </p:txBody>
      </p:sp>
      <p:sp>
        <p:nvSpPr>
          <p:cNvPr id="12" name="Right Arrow 11"/>
          <p:cNvSpPr/>
          <p:nvPr/>
        </p:nvSpPr>
        <p:spPr>
          <a:xfrm>
            <a:off x="7086600" y="4724400"/>
            <a:ext cx="6096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10-Point Star 12"/>
          <p:cNvSpPr/>
          <p:nvPr/>
        </p:nvSpPr>
        <p:spPr>
          <a:xfrm>
            <a:off x="7772400" y="4343400"/>
            <a:ext cx="1066800" cy="1066800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2pq!</a:t>
            </a:r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xplosion 2 4"/>
          <p:cNvSpPr/>
          <p:nvPr/>
        </p:nvSpPr>
        <p:spPr>
          <a:xfrm>
            <a:off x="1143000" y="2057400"/>
            <a:ext cx="2895600" cy="2057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.</a:t>
            </a:r>
            <a:r>
              <a:rPr lang="en-US" sz="4000" dirty="0" smtClean="0"/>
              <a:t>043</a:t>
            </a:r>
            <a:endParaRPr lang="en-US" sz="4000" dirty="0"/>
          </a:p>
        </p:txBody>
      </p:sp>
      <p:sp>
        <p:nvSpPr>
          <p:cNvPr id="6" name="Equal 5"/>
          <p:cNvSpPr/>
          <p:nvPr/>
        </p:nvSpPr>
        <p:spPr>
          <a:xfrm>
            <a:off x="4038600" y="2819400"/>
            <a:ext cx="1066800" cy="6858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00800" y="20574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Minus 8"/>
          <p:cNvSpPr/>
          <p:nvPr/>
        </p:nvSpPr>
        <p:spPr>
          <a:xfrm>
            <a:off x="5943600" y="2895600"/>
            <a:ext cx="1600200" cy="3048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24600" y="3276600"/>
            <a:ext cx="8258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??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990600" y="16764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Minus 3"/>
          <p:cNvSpPr/>
          <p:nvPr/>
        </p:nvSpPr>
        <p:spPr>
          <a:xfrm>
            <a:off x="685800" y="2514600"/>
            <a:ext cx="1219200" cy="2286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38200" y="274320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23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Multiply 5"/>
          <p:cNvSpPr/>
          <p:nvPr/>
        </p:nvSpPr>
        <p:spPr>
          <a:xfrm>
            <a:off x="2057400" y="2362200"/>
            <a:ext cx="533400" cy="4572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95600" y="274320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23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0" y="16764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Minus 8"/>
          <p:cNvSpPr/>
          <p:nvPr/>
        </p:nvSpPr>
        <p:spPr>
          <a:xfrm>
            <a:off x="2667000" y="2514600"/>
            <a:ext cx="1219200" cy="2286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Multiply 9"/>
          <p:cNvSpPr/>
          <p:nvPr/>
        </p:nvSpPr>
        <p:spPr>
          <a:xfrm>
            <a:off x="4114800" y="2438400"/>
            <a:ext cx="533400" cy="4572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105400" y="16764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Minus 11"/>
          <p:cNvSpPr/>
          <p:nvPr/>
        </p:nvSpPr>
        <p:spPr>
          <a:xfrm>
            <a:off x="4724400" y="2514600"/>
            <a:ext cx="1219200" cy="2286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105400" y="26670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4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4038600" y="3276600"/>
            <a:ext cx="990600" cy="1447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819400" y="4876800"/>
            <a:ext cx="23682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Why?!?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Equal 16"/>
          <p:cNvSpPr/>
          <p:nvPr/>
        </p:nvSpPr>
        <p:spPr>
          <a:xfrm>
            <a:off x="6172200" y="2362200"/>
            <a:ext cx="685800" cy="533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12.4 – DNA Fingerprinting – A practical test of Hardy Weinberg 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Polymorphism – a site on a chromosome that varies within at least 1% of the population</a:t>
            </a:r>
          </a:p>
          <a:p>
            <a:pPr lvl="1"/>
            <a:r>
              <a:rPr lang="en-US" dirty="0" smtClean="0"/>
              <a:t>Can be as small as one nucleotide (</a:t>
            </a:r>
            <a:r>
              <a:rPr lang="en-US" dirty="0" err="1" smtClean="0"/>
              <a:t>Snp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 ability to distinguish people based upon polymorphisms = basis of DNA Fingerprints</a:t>
            </a:r>
          </a:p>
          <a:p>
            <a:r>
              <a:rPr lang="en-US" dirty="0" smtClean="0"/>
              <a:t>Restriction Enzymes</a:t>
            </a:r>
          </a:p>
          <a:p>
            <a:pPr lvl="1"/>
            <a:r>
              <a:rPr lang="en-US" dirty="0" smtClean="0"/>
              <a:t>Spots polymorphisms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DNA Fingerprinting and Hardy Weinberg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457200" y="1447800"/>
            <a:ext cx="711426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Variations of a gene are caused by altered proteins</a:t>
            </a:r>
            <a:endParaRPr lang="en-US" sz="40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5" name="Notched Right Arrow 4"/>
          <p:cNvSpPr/>
          <p:nvPr/>
        </p:nvSpPr>
        <p:spPr>
          <a:xfrm rot="2703913">
            <a:off x="5486400" y="2895600"/>
            <a:ext cx="1143000" cy="7620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48962" y="4114800"/>
            <a:ext cx="822699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Different Proteins = Different Sizes</a:t>
            </a:r>
            <a:endParaRPr lang="en-US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Notched Right Arrow 6"/>
          <p:cNvSpPr/>
          <p:nvPr/>
        </p:nvSpPr>
        <p:spPr>
          <a:xfrm rot="7848169">
            <a:off x="5131065" y="5093272"/>
            <a:ext cx="1143000" cy="7620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8600" y="6019800"/>
            <a:ext cx="82153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Different sizes travel different lengths</a:t>
            </a:r>
            <a:endParaRPr lang="en-US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-457200"/>
            <a:ext cx="7174866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C:\WINDOWS\TEMP\~AUT0001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7239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Straight Connector 4"/>
          <p:cNvCxnSpPr/>
          <p:nvPr/>
        </p:nvCxnSpPr>
        <p:spPr>
          <a:xfrm>
            <a:off x="3581400" y="3962400"/>
            <a:ext cx="381000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581400" y="3733800"/>
            <a:ext cx="381000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172200" y="1828800"/>
            <a:ext cx="259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If the frequency of +/+ (p²) = 1/3,000 then a DNA fingerprint will run multiple genes of known statistics!</a:t>
            </a:r>
            <a:endParaRPr lang="en-US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457200" y="10668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5562600" y="1066800"/>
            <a:ext cx="3145999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What are the chances another person did it??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13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Changing Allele Frequencies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Genetics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5000"/>
          </a:xfrm>
        </p:spPr>
        <p:txBody>
          <a:bodyPr/>
          <a:lstStyle/>
          <a:p>
            <a:r>
              <a:rPr lang="en-US" dirty="0" smtClean="0"/>
              <a:t>Branch of genetics that considers not individuals or families, but ALL of the alleles in a population.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667000"/>
            <a:ext cx="375285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04801" y="3657600"/>
            <a:ext cx="3429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Gene Pool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Nonrandom Mating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Surveys show we marry people similar to ourselves 80% of the time.</a:t>
            </a:r>
          </a:p>
          <a:p>
            <a:r>
              <a:rPr lang="en-US" dirty="0" smtClean="0"/>
              <a:t>Worldwide, 1/3 of all marriages occur between people who were born fewer than 10 miles apart</a:t>
            </a:r>
          </a:p>
          <a:p>
            <a:r>
              <a:rPr lang="en-US" dirty="0" smtClean="0"/>
              <a:t>Prize bull can fertilize thousands of cows</a:t>
            </a:r>
          </a:p>
          <a:p>
            <a:r>
              <a:rPr lang="en-US" dirty="0" smtClean="0"/>
              <a:t>Chinese Immigrant to South Africa – 7 wives (he had a dominant disorder – teeth fall out)</a:t>
            </a:r>
          </a:p>
          <a:p>
            <a:pPr lvl="1"/>
            <a:r>
              <a:rPr lang="en-US" dirty="0" smtClean="0"/>
              <a:t>356 living descendents</a:t>
            </a:r>
          </a:p>
          <a:p>
            <a:pPr lvl="2"/>
            <a:r>
              <a:rPr lang="en-US" dirty="0" smtClean="0"/>
              <a:t>70 have the dental disorder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Nonrandom Mating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1 in 200 Hopi Indians are albino. How can the culture of Indians cause the trait to be so prevalent?</a:t>
            </a:r>
          </a:p>
          <a:p>
            <a:r>
              <a:rPr lang="en-US" dirty="0" smtClean="0"/>
              <a:t>Mutation can cause individuals to be resistant to HIV.</a:t>
            </a:r>
          </a:p>
          <a:p>
            <a:pPr lvl="1"/>
            <a:r>
              <a:rPr lang="en-US" dirty="0" smtClean="0"/>
              <a:t>How would this mutation cause a change in Hardy Weinberg equilibrium over time?</a:t>
            </a:r>
          </a:p>
          <a:p>
            <a:r>
              <a:rPr lang="en-US" dirty="0" smtClean="0"/>
              <a:t>Would you expect blood type frequencies to be in Hardy Weinberg equilibrium? Why or why not?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Nonrandom Mating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How can “Cystic Fibrosis Summer Camps” be a detriment to Hardy Weinberg equilibrium?</a:t>
            </a:r>
          </a:p>
          <a:p>
            <a:r>
              <a:rPr lang="en-US" dirty="0" smtClean="0"/>
              <a:t>In a very religious Jewish sect in New York City, marriages are NOT permitted between carriers of the same inherited disease</a:t>
            </a:r>
          </a:p>
          <a:p>
            <a:pPr lvl="1"/>
            <a:r>
              <a:rPr lang="en-US" dirty="0" smtClean="0"/>
              <a:t>Arranged marriages AFTER genetic testing</a:t>
            </a:r>
          </a:p>
          <a:p>
            <a:r>
              <a:rPr lang="en-US" dirty="0" smtClean="0"/>
              <a:t>How does a consanguineous population affect the equilibrium? </a:t>
            </a:r>
          </a:p>
          <a:p>
            <a:pPr lvl="1"/>
            <a:r>
              <a:rPr lang="en-US" dirty="0" smtClean="0"/>
              <a:t>Population of Sardinia (island near Italy) – 86% of the individuals have the same X chromosome.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can allele frequencies tell a story of the past?</a:t>
            </a:r>
          </a:p>
          <a:p>
            <a:pPr lvl="1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2743200"/>
          <a:ext cx="7239000" cy="3276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9500"/>
                <a:gridCol w="3619500"/>
              </a:tblGrid>
              <a:tr h="987683">
                <a:tc>
                  <a:txBody>
                    <a:bodyPr/>
                    <a:lstStyle/>
                    <a:p>
                      <a:r>
                        <a:rPr lang="en-US" dirty="0" smtClean="0"/>
                        <a:t>LOCATION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PREVALENCE</a:t>
                      </a:r>
                      <a:r>
                        <a:rPr lang="en-US" baseline="0" dirty="0" smtClean="0"/>
                        <a:t> OF </a:t>
                      </a:r>
                      <a:r>
                        <a:rPr lang="en-US" baseline="0" dirty="0" err="1" smtClean="0"/>
                        <a:t>Galactokinase</a:t>
                      </a:r>
                      <a:r>
                        <a:rPr lang="en-US" baseline="0" dirty="0" smtClean="0"/>
                        <a:t> deficiency</a:t>
                      </a:r>
                      <a:endParaRPr lang="en-US" dirty="0"/>
                    </a:p>
                  </a:txBody>
                  <a:tcPr/>
                </a:tc>
              </a:tr>
              <a:tr h="572229">
                <a:tc>
                  <a:txBody>
                    <a:bodyPr/>
                    <a:lstStyle/>
                    <a:p>
                      <a:r>
                        <a:rPr lang="en-US" dirty="0" smtClean="0"/>
                        <a:t>Bulgaria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1:1600</a:t>
                      </a:r>
                      <a:endParaRPr lang="en-US" dirty="0"/>
                    </a:p>
                  </a:txBody>
                  <a:tcPr/>
                </a:tc>
              </a:tr>
              <a:tr h="572229">
                <a:tc>
                  <a:txBody>
                    <a:bodyPr/>
                    <a:lstStyle/>
                    <a:p>
                      <a:r>
                        <a:rPr lang="en-US" dirty="0" smtClean="0"/>
                        <a:t>Austria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1:153,000</a:t>
                      </a:r>
                      <a:endParaRPr lang="en-US" dirty="0"/>
                    </a:p>
                  </a:txBody>
                  <a:tcPr/>
                </a:tc>
              </a:tr>
              <a:tr h="572229">
                <a:tc>
                  <a:txBody>
                    <a:bodyPr/>
                    <a:lstStyle/>
                    <a:p>
                      <a:r>
                        <a:rPr lang="en-US" dirty="0" smtClean="0"/>
                        <a:t>Germany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1:157,000</a:t>
                      </a:r>
                    </a:p>
                  </a:txBody>
                  <a:tcPr/>
                </a:tc>
              </a:tr>
              <a:tr h="572229">
                <a:tc>
                  <a:txBody>
                    <a:bodyPr/>
                    <a:lstStyle/>
                    <a:p>
                      <a:r>
                        <a:rPr lang="en-US" dirty="0" smtClean="0"/>
                        <a:t>France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1:2,200,000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Geographical Clues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Allele frequencies that vary between neighboring populations = Cline</a:t>
            </a:r>
          </a:p>
          <a:p>
            <a:r>
              <a:rPr lang="en-US" dirty="0" smtClean="0"/>
              <a:t>Cline gradients can be gradual</a:t>
            </a:r>
          </a:p>
          <a:p>
            <a:r>
              <a:rPr lang="en-US" dirty="0" smtClean="0"/>
              <a:t>Steep gradients often are a result of geographical barriers</a:t>
            </a:r>
          </a:p>
          <a:p>
            <a:r>
              <a:rPr lang="en-US" dirty="0" smtClean="0"/>
              <a:t>Evidence: The fertile lands along the Nile River</a:t>
            </a:r>
          </a:p>
          <a:p>
            <a:pPr lvl="1"/>
            <a:r>
              <a:rPr lang="en-US" dirty="0" smtClean="0"/>
              <a:t>Mummies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Linguistic Clues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Italy</a:t>
            </a:r>
          </a:p>
          <a:p>
            <a:pPr lvl="1"/>
            <a:r>
              <a:rPr lang="en-US" dirty="0" smtClean="0"/>
              <a:t>Is the changing frequencies due to geography or language?</a:t>
            </a:r>
          </a:p>
          <a:p>
            <a:pPr lvl="1"/>
            <a:r>
              <a:rPr lang="en-US" dirty="0" smtClean="0"/>
              <a:t>Blood groups study across the region of Italy</a:t>
            </a:r>
          </a:p>
          <a:p>
            <a:pPr lvl="2"/>
            <a:r>
              <a:rPr lang="en-US" dirty="0" smtClean="0"/>
              <a:t>Language groups were more closely related than Geography based.</a:t>
            </a:r>
          </a:p>
          <a:p>
            <a:pPr lvl="2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Small 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1143000"/>
          </a:xfrm>
        </p:spPr>
        <p:txBody>
          <a:bodyPr/>
          <a:lstStyle/>
          <a:p>
            <a:r>
              <a:rPr lang="en-US" dirty="0" smtClean="0"/>
              <a:t>Genetic Drift – the random chance of alleles being passed on to the next generation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7600" y="2209800"/>
            <a:ext cx="6197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Founder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2057400"/>
          </a:xfrm>
        </p:spPr>
        <p:txBody>
          <a:bodyPr/>
          <a:lstStyle/>
          <a:p>
            <a:r>
              <a:rPr lang="en-US" dirty="0" smtClean="0"/>
              <a:t>When a small population leaves another and starts a new colony. The new colony will develop a different allele frequency than the original.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590800"/>
            <a:ext cx="6248400" cy="3838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Pennsylvania is a breeding ground…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Germantown and The Dunkers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Lancaster County Amish</a:t>
            </a:r>
          </a:p>
          <a:p>
            <a:pPr lvl="1"/>
            <a:r>
              <a:rPr lang="en-US" dirty="0" smtClean="0"/>
              <a:t>11 different disorders are more prevalent amongst the Amish compared to the US population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47800" y="22860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Population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Blood</a:t>
                      </a:r>
                      <a:r>
                        <a:rPr lang="en-US" baseline="0" dirty="0" smtClean="0"/>
                        <a:t>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U.S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Dunker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European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Rh</a:t>
                      </a:r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Haplotypes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Haplotype</a:t>
            </a:r>
            <a:r>
              <a:rPr lang="en-US" dirty="0" smtClean="0"/>
              <a:t> – a group of VERY tightly linked genes on a chromosome</a:t>
            </a:r>
          </a:p>
          <a:p>
            <a:r>
              <a:rPr lang="en-US" dirty="0" smtClean="0"/>
              <a:t>Genetic drift leads to common diseases amongst populations but also other genes that are close to that locus.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371600"/>
            <a:ext cx="5207934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988546" y="304800"/>
            <a:ext cx="32242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Gene Flow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399" y="3733800"/>
            <a:ext cx="3589867" cy="2307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Bottleneck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71600"/>
            <a:ext cx="65532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19399"/>
          </a:xfrm>
        </p:spPr>
        <p:txBody>
          <a:bodyPr/>
          <a:lstStyle/>
          <a:p>
            <a:r>
              <a:rPr lang="en-US" dirty="0" smtClean="0"/>
              <a:t>Many mutations in homozygous forms are lethal, but since they can be hidden in heterozygous the allele can be passed on.</a:t>
            </a:r>
          </a:p>
          <a:p>
            <a:r>
              <a:rPr lang="en-US" dirty="0" smtClean="0"/>
              <a:t>Genetic Load – the collection of deleterious alleles in a population.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Natural Selection and </a:t>
            </a:r>
            <a:r>
              <a:rPr lang="en-US" smtClean="0"/>
              <a:t>Heterozygote Advantage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1905000"/>
            <a:ext cx="6924675" cy="4431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12.1 Importance of Knowing Allele Frequencies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47800"/>
          </a:xfrm>
        </p:spPr>
        <p:txBody>
          <a:bodyPr/>
          <a:lstStyle/>
          <a:p>
            <a:r>
              <a:rPr lang="en-US" dirty="0" smtClean="0"/>
              <a:t>Frequencies can be calculated for alleles, genotypes, or phenotypes.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743200"/>
            <a:ext cx="571500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Phenotypic Frequencies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624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Determined empirically (observing how common a condition is in a population).</a:t>
            </a:r>
          </a:p>
          <a:p>
            <a:r>
              <a:rPr lang="en-US" dirty="0" smtClean="0"/>
              <a:t>Data supplied to genetic counselors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178300" y="2070100"/>
            <a:ext cx="4978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r>
              <a:rPr lang="en-US" dirty="0" smtClean="0"/>
              <a:t>Shifting allele frequencies in populations provide the small steps of genetic change = microevolution</a:t>
            </a:r>
          </a:p>
          <a:p>
            <a:r>
              <a:rPr lang="en-US" dirty="0" smtClean="0"/>
              <a:t>Frequencies change when any of the following occur:</a:t>
            </a:r>
          </a:p>
          <a:p>
            <a:pPr lvl="1"/>
            <a:r>
              <a:rPr lang="en-US" dirty="0" smtClean="0"/>
              <a:t>Nonrandom Mating</a:t>
            </a:r>
          </a:p>
          <a:p>
            <a:pPr lvl="1"/>
            <a:r>
              <a:rPr lang="en-US" dirty="0" smtClean="0"/>
              <a:t>Migration of individuals</a:t>
            </a:r>
          </a:p>
          <a:p>
            <a:pPr lvl="1"/>
            <a:r>
              <a:rPr lang="en-US" dirty="0" smtClean="0"/>
              <a:t>Reproductively isolated subgroups form within a larger population</a:t>
            </a:r>
          </a:p>
          <a:p>
            <a:pPr lvl="1"/>
            <a:r>
              <a:rPr lang="en-US" dirty="0" smtClean="0"/>
              <a:t>Mutation occurs</a:t>
            </a:r>
          </a:p>
          <a:p>
            <a:pPr lvl="1"/>
            <a:r>
              <a:rPr lang="en-US" dirty="0" smtClean="0"/>
              <a:t>Natural Selection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Hardy-</a:t>
            </a:r>
            <a:r>
              <a:rPr lang="en-US" dirty="0" err="1" smtClean="0"/>
              <a:t>Weinbery</a:t>
            </a:r>
            <a:r>
              <a:rPr lang="en-US" dirty="0" smtClean="0"/>
              <a:t> 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Hardy says, “I am reluctant to intrude in a discussion concerning matters of which I have no expert knowledge, and I should have expected the very simple point which I wish to make to have been familiar to biologists.”</a:t>
            </a:r>
          </a:p>
          <a:p>
            <a:r>
              <a:rPr lang="en-US" dirty="0" smtClean="0"/>
              <a:t>He was hearing biologist assume that dominant traits will tend to increase in populations, while recessive traits will become rarer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famous equation…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p² + 2pq + q² = 1.0</a:t>
            </a:r>
          </a:p>
          <a:p>
            <a:r>
              <a:rPr lang="en-US" dirty="0" smtClean="0"/>
              <a:t>P² = homozygous dominant individuals</a:t>
            </a:r>
          </a:p>
          <a:p>
            <a:r>
              <a:rPr lang="en-US" dirty="0" smtClean="0"/>
              <a:t>2pq = heterozygous individuals</a:t>
            </a:r>
          </a:p>
          <a:p>
            <a:r>
              <a:rPr lang="en-US" dirty="0"/>
              <a:t>q</a:t>
            </a:r>
            <a:r>
              <a:rPr lang="en-US" dirty="0" smtClean="0"/>
              <a:t>² = homozygous recessive individuals</a:t>
            </a:r>
          </a:p>
          <a:p>
            <a:endParaRPr lang="en-US" dirty="0"/>
          </a:p>
          <a:p>
            <a:r>
              <a:rPr lang="en-US" dirty="0" smtClean="0"/>
              <a:t>The idea is that if the proportion of genotypes remains the same from gen to gen, then that gene is not evolving!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rare but it is seen…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19400"/>
          </a:xfrm>
        </p:spPr>
        <p:txBody>
          <a:bodyPr/>
          <a:lstStyle/>
          <a:p>
            <a:r>
              <a:rPr lang="en-US" dirty="0" smtClean="0"/>
              <a:t>Rare for protein encoding genes that affect </a:t>
            </a:r>
            <a:r>
              <a:rPr lang="en-US" dirty="0" err="1" smtClean="0"/>
              <a:t>phentoype</a:t>
            </a:r>
            <a:r>
              <a:rPr lang="en-US" dirty="0" smtClean="0"/>
              <a:t>.</a:t>
            </a:r>
          </a:p>
          <a:p>
            <a:r>
              <a:rPr lang="en-US" dirty="0" smtClean="0"/>
              <a:t>Occurs in repeated sequences that do NOT affect phenotypes – therefore not acted upon by Natural Selection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872</TotalTime>
  <Words>976</Words>
  <Application>Microsoft Office PowerPoint</Application>
  <PresentationFormat>On-screen Show (4:3)</PresentationFormat>
  <Paragraphs>147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Chapter 12</vt:lpstr>
      <vt:lpstr>Population Genetics</vt:lpstr>
      <vt:lpstr>Slide 3</vt:lpstr>
      <vt:lpstr>12.1 Importance of Knowing Allele Frequencies</vt:lpstr>
      <vt:lpstr>Phenotypic Frequencies</vt:lpstr>
      <vt:lpstr>Slide 6</vt:lpstr>
      <vt:lpstr>Hardy-Weinbery Equilibrium</vt:lpstr>
      <vt:lpstr>The famous equation…</vt:lpstr>
      <vt:lpstr>It’s rare but it is seen…</vt:lpstr>
      <vt:lpstr>Solving Hardy Weinberg Equilibrium</vt:lpstr>
      <vt:lpstr>Practical Application of Hardy-Weinberg Equilibrium</vt:lpstr>
      <vt:lpstr>Slide 12</vt:lpstr>
      <vt:lpstr>Slide 13</vt:lpstr>
      <vt:lpstr>12.4 – DNA Fingerprinting – A practical test of Hardy Weinberg Assumptions</vt:lpstr>
      <vt:lpstr>DNA Fingerprinting and Hardy Weinberg</vt:lpstr>
      <vt:lpstr>Slide 16</vt:lpstr>
      <vt:lpstr>Slide 17</vt:lpstr>
      <vt:lpstr>Slide 18</vt:lpstr>
      <vt:lpstr>Chapter 13</vt:lpstr>
      <vt:lpstr>Nonrandom Mating</vt:lpstr>
      <vt:lpstr>Nonrandom Mating</vt:lpstr>
      <vt:lpstr>Nonrandom Mating</vt:lpstr>
      <vt:lpstr>Migration</vt:lpstr>
      <vt:lpstr>Geographical Clues</vt:lpstr>
      <vt:lpstr>Linguistic Clues</vt:lpstr>
      <vt:lpstr>Small Population</vt:lpstr>
      <vt:lpstr>Founder Effect</vt:lpstr>
      <vt:lpstr>Pennsylvania is a breeding ground…</vt:lpstr>
      <vt:lpstr>Haplotypes</vt:lpstr>
      <vt:lpstr>Population Bottleneck</vt:lpstr>
      <vt:lpstr>Mutation</vt:lpstr>
      <vt:lpstr>Natural Selection and Heterozygote Advantage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12</dc:title>
  <dc:creator>Brian</dc:creator>
  <cp:lastModifiedBy>NPSD</cp:lastModifiedBy>
  <cp:revision>75</cp:revision>
  <dcterms:created xsi:type="dcterms:W3CDTF">2012-04-01T17:32:20Z</dcterms:created>
  <dcterms:modified xsi:type="dcterms:W3CDTF">2012-04-16T16:48:38Z</dcterms:modified>
</cp:coreProperties>
</file>